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69" r:id="rId3"/>
    <p:sldId id="293" r:id="rId4"/>
    <p:sldId id="294" r:id="rId5"/>
    <p:sldId id="295" r:id="rId6"/>
    <p:sldId id="296" r:id="rId7"/>
    <p:sldId id="266" r:id="rId8"/>
    <p:sldId id="276" r:id="rId9"/>
    <p:sldId id="278" r:id="rId10"/>
    <p:sldId id="291" r:id="rId11"/>
    <p:sldId id="288" r:id="rId12"/>
    <p:sldId id="289" r:id="rId13"/>
    <p:sldId id="290" r:id="rId14"/>
    <p:sldId id="281" r:id="rId15"/>
    <p:sldId id="280" r:id="rId16"/>
    <p:sldId id="282" r:id="rId17"/>
    <p:sldId id="274" r:id="rId18"/>
    <p:sldId id="275" r:id="rId19"/>
    <p:sldId id="271" r:id="rId20"/>
    <p:sldId id="286" r:id="rId21"/>
    <p:sldId id="285" r:id="rId22"/>
    <p:sldId id="284" r:id="rId23"/>
    <p:sldId id="287" r:id="rId24"/>
    <p:sldId id="26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2" autoAdjust="0"/>
  </p:normalViewPr>
  <p:slideViewPr>
    <p:cSldViewPr>
      <p:cViewPr>
        <p:scale>
          <a:sx n="60" d="100"/>
          <a:sy n="60" d="100"/>
        </p:scale>
        <p:origin x="-2364" y="-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hcil/treemap-history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Implicit or explicit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www.researchgate.net</a:t>
            </a:r>
            <a:r>
              <a:rPr lang="en-US" dirty="0" smtClean="0"/>
              <a:t>/profile/Hans-</a:t>
            </a:r>
            <a:r>
              <a:rPr lang="en-US" dirty="0" err="1" smtClean="0"/>
              <a:t>Joerg_Schulz</a:t>
            </a:r>
            <a:r>
              <a:rPr lang="en-US" dirty="0" smtClean="0"/>
              <a:t>/publication/262149604_Treevisnet_A_Tree_Visualization_Reference/links/546f1d440cf29806ec2f20d5.pdf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55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Match label and leaf-node aspect ratio to that of the labels </a:t>
            </a:r>
          </a:p>
          <a:p>
            <a:r>
              <a:rPr lang="en-US" dirty="0" smtClean="0"/>
              <a:t>Modify labels to match the aspect ratio of nodes</a:t>
            </a:r>
          </a:p>
          <a:p>
            <a:r>
              <a:rPr lang="en-US" dirty="0" smtClean="0"/>
              <a:t>Orient labels to be perpendicular when possible </a:t>
            </a:r>
          </a:p>
          <a:p>
            <a:r>
              <a:rPr lang="en-US" dirty="0" smtClean="0"/>
              <a:t>Radial representations labels should be along radial lines</a:t>
            </a:r>
          </a:p>
          <a:p>
            <a:r>
              <a:rPr lang="en-US" dirty="0" smtClean="0"/>
              <a:t>If not using enclosure, layout skinny leaf nodes along a curve as long as possible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iihm.imag.fr</a:t>
            </a:r>
            <a:r>
              <a:rPr lang="en-US" dirty="0" smtClean="0"/>
              <a:t>/blanch/teaching/</a:t>
            </a:r>
            <a:r>
              <a:rPr lang="en-US" dirty="0" err="1" smtClean="0"/>
              <a:t>infovis</a:t>
            </a:r>
            <a:r>
              <a:rPr lang="en-US" dirty="0" smtClean="0"/>
              <a:t>/readings/2010-McGuffin-Tree_Representation_Efficiency.pdf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in doubt, test prototypes of several possible designs!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04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commonly</a:t>
            </a:r>
            <a:r>
              <a:rPr lang="en-US" baseline="0" dirty="0" smtClean="0"/>
              <a:t> seen in file browsers such as Microsoft Explorer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/d3/d3-hierarchy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Dendogram</a:t>
            </a:r>
            <a:r>
              <a:rPr lang="en-US" dirty="0" smtClean="0"/>
              <a:t> is a node link where all the</a:t>
            </a:r>
            <a:r>
              <a:rPr lang="en-US" baseline="0" dirty="0" smtClean="0"/>
              <a:t> </a:t>
            </a:r>
            <a:r>
              <a:rPr lang="en-US" dirty="0" smtClean="0"/>
              <a:t>Less</a:t>
            </a:r>
            <a:r>
              <a:rPr lang="en-US" baseline="0" dirty="0" smtClean="0"/>
              <a:t> compact than radial node link but good for when all the tree leaves are at the same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27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Introduced by </a:t>
            </a:r>
            <a:r>
              <a:rPr lang="en-US" dirty="0" smtClean="0">
                <a:hlinkClick r:id="rId3"/>
              </a:rPr>
              <a:t>Ben Shneiderman</a:t>
            </a:r>
            <a:r>
              <a:rPr lang="en-US" dirty="0" smtClean="0"/>
              <a:t> in 1991, a </a:t>
            </a:r>
            <a:r>
              <a:rPr lang="en-US" b="1" dirty="0" err="1" smtClean="0"/>
              <a:t>treemap</a:t>
            </a:r>
            <a:r>
              <a:rPr lang="en-US" dirty="0" smtClean="0"/>
              <a:t> recursively subdivides area into rectangles according to each node’s associated value. Uses</a:t>
            </a:r>
            <a:r>
              <a:rPr lang="en-US" baseline="0" dirty="0" smtClean="0"/>
              <a:t> enclosure to encode hierarchy similar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iihm.imag.fr</a:t>
            </a:r>
            <a:r>
              <a:rPr lang="en-US" dirty="0" smtClean="0"/>
              <a:t>/blanch/teaching/</a:t>
            </a:r>
            <a:r>
              <a:rPr lang="en-US" dirty="0" err="1" smtClean="0"/>
              <a:t>infovis</a:t>
            </a:r>
            <a:r>
              <a:rPr lang="en-US" dirty="0" smtClean="0"/>
              <a:t>/readings/2010-McGuffin-Tree_Representation_Efficiency.pdf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00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node link but saves space.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1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http://hcil2.cs.umd.edu/</a:t>
            </a:r>
            <a:r>
              <a:rPr lang="nl-NL" dirty="0" err="1" smtClean="0"/>
              <a:t>trs</a:t>
            </a:r>
            <a:r>
              <a:rPr lang="nl-NL" dirty="0" smtClean="0"/>
              <a:t>/2013-06/2013-06.pdf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67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Fig. 8. Changes in the FDA’s EBGM index of adverse effects (e.g. Pulmonary Embolism) for a non-disclosed drug between 2011 and 2010. Using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analysts were able to identify two relevant adverse effects that received more reports than expected for 2011,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Pulmonary Embolism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wasn’t reported in 2010 (i.e. created node denoted with white border) 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Vein Thrombosis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EBGM index is distributed in a fixed,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non-aggregated tree and it is a measure of how many more reports than expected are received for a certain adverse effect. A value of 1.0 indicates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the expected number of reports for a certain adverse effect were received, decreasing values are good. The change of each the index 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using the height of the boxes, so boxes going up are effect getting worse and boxes going down the opposite. The width of the boxes in the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represents the total number of reports, so wide boxes are more important. The color was specially crafted to meet a special requirement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FDA, to highlight adverse effects with non-overlapping confidence intervals (shown on yellow and red). Therefore, analysts searched for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wide, red/yellow boxes going up.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http://hcil2.cs.umd.edu/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trs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/2013-06/2013-06.pdf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0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www.researchgate.net</a:t>
            </a:r>
            <a:r>
              <a:rPr lang="en-US" dirty="0" smtClean="0"/>
              <a:t>/profile/Hans-</a:t>
            </a:r>
            <a:r>
              <a:rPr lang="en-US" dirty="0" err="1" smtClean="0"/>
              <a:t>Joerg_Schulz</a:t>
            </a:r>
            <a:r>
              <a:rPr lang="en-US" dirty="0" smtClean="0"/>
              <a:t>/publication/262149604_Treevisnet_A_Tree_Visualization_Reference/links/546f1d440cf29806ec2f20d5.pdf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1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md.edu/hcil/VisuMillion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3/d3-hierarch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06353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4348373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.ocks.org/mbostock/109302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-hierarch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355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Trees and Hierarchies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Good for:</a:t>
            </a:r>
            <a:endParaRPr lang="en-US" dirty="0"/>
          </a:p>
          <a:p>
            <a:r>
              <a:rPr lang="en-US" dirty="0" smtClean="0"/>
              <a:t>Saving </a:t>
            </a:r>
            <a:r>
              <a:rPr lang="en-US" dirty="0"/>
              <a:t>space</a:t>
            </a:r>
          </a:p>
          <a:p>
            <a:r>
              <a:rPr lang="en-US" dirty="0" smtClean="0"/>
              <a:t>Seeing </a:t>
            </a:r>
            <a:r>
              <a:rPr lang="en-US" dirty="0"/>
              <a:t>entire </a:t>
            </a:r>
            <a:r>
              <a:rPr lang="en-US" dirty="0" smtClean="0"/>
              <a:t>tree</a:t>
            </a:r>
          </a:p>
          <a:p>
            <a:r>
              <a:rPr lang="en-US" dirty="0" smtClean="0"/>
              <a:t>Seeing large/small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Challenging:</a:t>
            </a:r>
          </a:p>
          <a:p>
            <a:r>
              <a:rPr lang="en-US" dirty="0" smtClean="0"/>
              <a:t>Depth accuracy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2286000"/>
            <a:ext cx="4516767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9988" y="6019800"/>
            <a:ext cx="513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http</a:t>
            </a:r>
            <a:r>
              <a:rPr lang="en-US" sz="1400" dirty="0"/>
              <a:t>://</a:t>
            </a:r>
            <a:r>
              <a:rPr lang="en-US" sz="1400" dirty="0" err="1"/>
              <a:t>www.cs.umd.edu</a:t>
            </a:r>
            <a:r>
              <a:rPr lang="en-US" sz="1400" dirty="0"/>
              <a:t>/</a:t>
            </a:r>
            <a:r>
              <a:rPr lang="en-US" sz="1400" dirty="0" err="1"/>
              <a:t>hcil</a:t>
            </a:r>
            <a:r>
              <a:rPr lang="en-US" sz="1400" dirty="0"/>
              <a:t>/</a:t>
            </a:r>
            <a:r>
              <a:rPr lang="en-US" sz="1400" dirty="0" err="1"/>
              <a:t>treemap</a:t>
            </a:r>
            <a:r>
              <a:rPr lang="en-US" sz="1400" dirty="0"/>
              <a:t>/</a:t>
            </a:r>
            <a:r>
              <a:rPr lang="en-US" sz="1400" dirty="0" err="1"/>
              <a:t>index.shtml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</a:t>
            </a:r>
            <a:r>
              <a:rPr lang="en-US" dirty="0" err="1" smtClean="0"/>
              <a:t>Treemaps</a:t>
            </a:r>
            <a:endParaRPr lang="en-US" dirty="0"/>
          </a:p>
        </p:txBody>
      </p:sp>
      <p:pic>
        <p:nvPicPr>
          <p:cNvPr id="4" name="Picture 3" descr="Screen Shot 2017-01-23 at 11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14600"/>
            <a:ext cx="416084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0487" y="5791200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http://www.cs.umd.edu/hcil/VisuMillion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7224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Goal: Show one million items effectively</a:t>
            </a:r>
          </a:p>
          <a:p>
            <a:pPr marL="0" indent="0">
              <a:buNone/>
            </a:pPr>
            <a:r>
              <a:rPr lang="en-US" dirty="0" smtClean="0"/>
              <a:t>Used:</a:t>
            </a:r>
          </a:p>
          <a:p>
            <a:r>
              <a:rPr lang="en-US" dirty="0" smtClean="0"/>
              <a:t>Shading</a:t>
            </a:r>
          </a:p>
          <a:p>
            <a:r>
              <a:rPr lang="en-US" dirty="0" smtClean="0"/>
              <a:t>Transparency,</a:t>
            </a:r>
          </a:p>
          <a:p>
            <a:r>
              <a:rPr lang="en-US" dirty="0" smtClean="0"/>
              <a:t>Stereovision</a:t>
            </a:r>
          </a:p>
          <a:p>
            <a:r>
              <a:rPr lang="en-US" dirty="0" smtClean="0"/>
              <a:t>Animation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 smtClean="0"/>
              <a:t>Fekete</a:t>
            </a:r>
            <a:r>
              <a:rPr lang="en-US" sz="2400" dirty="0" smtClean="0"/>
              <a:t> &amp; </a:t>
            </a:r>
            <a:r>
              <a:rPr lang="en-US" sz="2400" dirty="0" err="1" smtClean="0"/>
              <a:t>Plaisant</a:t>
            </a:r>
            <a:r>
              <a:rPr lang="en-US" sz="2400" dirty="0" smtClean="0"/>
              <a:t>, 2002</a:t>
            </a:r>
            <a:r>
              <a:rPr lang="en-US" sz="2400" dirty="0"/>
              <a:t>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11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</a:t>
            </a:r>
            <a:endParaRPr lang="en-US" dirty="0"/>
          </a:p>
        </p:txBody>
      </p:sp>
      <p:pic>
        <p:nvPicPr>
          <p:cNvPr id="4" name="Picture 3" descr="Screen Shot 2017-01-23 at 6.33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37452"/>
            <a:ext cx="5105400" cy="544434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55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Tree</a:t>
            </a:r>
            <a:endParaRPr lang="en-US" dirty="0"/>
          </a:p>
        </p:txBody>
      </p:sp>
      <p:pic>
        <p:nvPicPr>
          <p:cNvPr id="5" name="Picture 4" descr="Screen Shot 2017-01-23 at 7.33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6716"/>
            <a:ext cx="9144000" cy="36621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7817" y="5867400"/>
            <a:ext cx="291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https://github.com/d3/d3-</a:t>
            </a:r>
            <a:r>
              <a:rPr lang="en-US" sz="1400" dirty="0" smtClean="0">
                <a:hlinkClick r:id="rId4"/>
              </a:rPr>
              <a:t>hierarchy</a:t>
            </a:r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7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Circular </a:t>
            </a:r>
            <a:r>
              <a:rPr lang="en-US" dirty="0" err="1" smtClean="0"/>
              <a:t>Treemap</a:t>
            </a:r>
            <a:endParaRPr lang="en-US" dirty="0"/>
          </a:p>
        </p:txBody>
      </p:sp>
      <p:pic>
        <p:nvPicPr>
          <p:cNvPr id="4" name="Picture 3" descr="Screen Shot 2017-01-23 at 7.0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356276"/>
            <a:ext cx="6006691" cy="53493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4325" y="6334780"/>
            <a:ext cx="3068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http://bl.ocks.org/mbostock/</a:t>
            </a:r>
            <a:r>
              <a:rPr lang="en-US" sz="1400" dirty="0" smtClean="0">
                <a:hlinkClick r:id="rId3"/>
              </a:rPr>
              <a:t>4063530</a:t>
            </a:r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8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</a:t>
            </a:r>
            <a:endParaRPr lang="en-US" dirty="0"/>
          </a:p>
        </p:txBody>
      </p:sp>
      <p:pic>
        <p:nvPicPr>
          <p:cNvPr id="4" name="Picture 3" descr="Screen Shot 2017-01-23 at 7.4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6248400" cy="5050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15000" y="6309380"/>
            <a:ext cx="3068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http://bl.ocks.org/mbostock/</a:t>
            </a:r>
            <a:r>
              <a:rPr lang="en-US" sz="1400" dirty="0" smtClean="0">
                <a:hlinkClick r:id="rId3"/>
              </a:rPr>
              <a:t>4348373</a:t>
            </a:r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2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Poor</a:t>
            </a:r>
            <a:endParaRPr lang="en-US" dirty="0"/>
          </a:p>
        </p:txBody>
      </p:sp>
      <p:pic>
        <p:nvPicPr>
          <p:cNvPr id="4" name="Picture 3" descr="Screen Shot 2017-01-23 at 3.5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308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0960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Diagram source: Guerra </a:t>
            </a:r>
            <a:r>
              <a:rPr lang="en-US" dirty="0"/>
              <a:t>Gomez, J., Pack, M., </a:t>
            </a:r>
            <a:r>
              <a:rPr lang="en-US" dirty="0" err="1"/>
              <a:t>Plaisant</a:t>
            </a:r>
            <a:r>
              <a:rPr lang="en-US" dirty="0"/>
              <a:t>, C., &amp; </a:t>
            </a:r>
            <a:r>
              <a:rPr lang="en-US" dirty="0" err="1"/>
              <a:t>Shneiderman</a:t>
            </a:r>
            <a:r>
              <a:rPr lang="en-US" dirty="0"/>
              <a:t>, B. Visualizing changes over time in datasets using dynamic hierarchies.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 Better</a:t>
            </a:r>
            <a:endParaRPr lang="en-US" dirty="0"/>
          </a:p>
        </p:txBody>
      </p:sp>
      <p:pic>
        <p:nvPicPr>
          <p:cNvPr id="4" name="Picture 3" descr="Screen Shot 2017-01-23 at 3.5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8829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2116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Diagram source: Guerra </a:t>
            </a:r>
            <a:r>
              <a:rPr lang="en-US" dirty="0"/>
              <a:t>Gomez, J., Pack, M., </a:t>
            </a:r>
            <a:r>
              <a:rPr lang="en-US" dirty="0" err="1"/>
              <a:t>Plaisant</a:t>
            </a:r>
            <a:r>
              <a:rPr lang="en-US" dirty="0"/>
              <a:t>, C., &amp; </a:t>
            </a:r>
            <a:r>
              <a:rPr lang="en-US" dirty="0" err="1"/>
              <a:t>Shneiderman</a:t>
            </a:r>
            <a:r>
              <a:rPr lang="en-US" dirty="0"/>
              <a:t>, B. Visualizing changes over time in datasets using dynamic hierarchies.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86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3 at 10.59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4647"/>
            <a:ext cx="5892453" cy="57937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48400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Diagram Source: Schulz, H. J. (2011). </a:t>
            </a:r>
            <a:r>
              <a:rPr lang="en-US" sz="1400" dirty="0" err="1" smtClean="0"/>
              <a:t>Treevisnet</a:t>
            </a:r>
            <a:r>
              <a:rPr lang="en-US" sz="1400" dirty="0"/>
              <a:t>: A tree visualization reference. </a:t>
            </a:r>
            <a:r>
              <a:rPr lang="en-US" sz="1400" i="1" dirty="0"/>
              <a:t>IEEE Computer Graphics and Applications</a:t>
            </a:r>
            <a:r>
              <a:rPr lang="en-US" sz="1400" dirty="0"/>
              <a:t>, </a:t>
            </a:r>
            <a:r>
              <a:rPr lang="en-US" sz="1400" i="1" dirty="0"/>
              <a:t>31</a:t>
            </a:r>
            <a:r>
              <a:rPr lang="en-US" sz="1400" dirty="0"/>
              <a:t>(6), 11-15.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04800" y="2209800"/>
            <a:ext cx="5486400" cy="2057400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133600"/>
            <a:ext cx="8153400" cy="2133600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Design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Guidelines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74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Consider the data: node number, depth, and ordering</a:t>
            </a:r>
          </a:p>
          <a:p>
            <a:r>
              <a:rPr lang="en-US" sz="3600" dirty="0" smtClean="0"/>
              <a:t>Rectilinear or radial layout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6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are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4229100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http://www.ncaa.com</a:t>
            </a:r>
            <a:endParaRPr lang="en-US" sz="800" dirty="0"/>
          </a:p>
        </p:txBody>
      </p:sp>
      <p:pic>
        <p:nvPicPr>
          <p:cNvPr id="5" name="Picture 3" descr="\\Vboxsvr\desktop\Link to dissertation_proposal\presentation\images\trees_examples\windows_explorer.png"/>
          <p:cNvPicPr>
            <a:picLocks noChangeAspect="1" noChangeArrowheads="1"/>
          </p:cNvPicPr>
          <p:nvPr/>
        </p:nvPicPr>
        <p:blipFill>
          <a:blip r:embed="rId2"/>
          <a:srcRect t="1777" r="8696" b="36373"/>
          <a:stretch>
            <a:fillRect/>
          </a:stretch>
        </p:blipFill>
        <p:spPr bwMode="auto">
          <a:xfrm>
            <a:off x="3886200" y="1714500"/>
            <a:ext cx="1524000" cy="2525280"/>
          </a:xfrm>
          <a:prstGeom prst="rect">
            <a:avLst/>
          </a:prstGeom>
          <a:noFill/>
        </p:spPr>
      </p:pic>
      <p:pic>
        <p:nvPicPr>
          <p:cNvPr id="6" name="Picture 4" descr="\\Vboxsvr\desktop\Link to dissertation_proposal\presentation\images\trees_examples\450px-Phylogenetic_tree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790700"/>
            <a:ext cx="3402681" cy="22987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791200" y="4076700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A speculatively rooted tree for </a:t>
            </a:r>
            <a:r>
              <a:rPr lang="en-US" sz="800" dirty="0" err="1" smtClean="0"/>
              <a:t>rRNA</a:t>
            </a:r>
            <a:r>
              <a:rPr lang="en-US" sz="800" dirty="0" smtClean="0"/>
              <a:t> genes, showing major branches </a:t>
            </a:r>
            <a:r>
              <a:rPr lang="en-US" sz="800" dirty="0" err="1" smtClean="0"/>
              <a:t>Bacteria,Archaea</a:t>
            </a:r>
            <a:r>
              <a:rPr lang="en-US" sz="800" dirty="0" smtClean="0"/>
              <a:t>, and </a:t>
            </a:r>
            <a:r>
              <a:rPr lang="en-US" sz="800" dirty="0" err="1" smtClean="0"/>
              <a:t>Eucaryote</a:t>
            </a:r>
            <a:r>
              <a:rPr lang="en-US" sz="800" dirty="0" smtClean="0"/>
              <a:t>. </a:t>
            </a:r>
          </a:p>
          <a:p>
            <a:r>
              <a:rPr lang="en-US" sz="800" dirty="0" smtClean="0"/>
              <a:t>http://en.wikipedia.org/wiki/Phylogenetic_tree</a:t>
            </a:r>
          </a:p>
        </p:txBody>
      </p:sp>
      <p:pic>
        <p:nvPicPr>
          <p:cNvPr id="8" name="Picture 2" descr="\\Vboxsvr\desktop\Link to dissertation_proposal\presentation\images\trees_examples\2011NCAA_MensBracke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638300"/>
            <a:ext cx="3429000" cy="26489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85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Label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label and leaf-node aspect ratio</a:t>
            </a:r>
          </a:p>
          <a:p>
            <a:r>
              <a:rPr lang="en-US" dirty="0" smtClean="0"/>
              <a:t>Orient labels appropriately 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5791200"/>
            <a:ext cx="563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McGuffin, M. J., &amp; Robert, J. M. (2010). Quantifying the space-efficiency of 2D graphical representations of trees. </a:t>
            </a:r>
            <a:r>
              <a:rPr lang="en-US" sz="1400" i="1" dirty="0"/>
              <a:t>Information Visualization, 9</a:t>
            </a:r>
            <a:r>
              <a:rPr lang="en-US" sz="1400" dirty="0"/>
              <a:t>(2), 115-140.</a:t>
            </a:r>
          </a:p>
        </p:txBody>
      </p:sp>
      <p:pic>
        <p:nvPicPr>
          <p:cNvPr id="5" name="Picture 4" descr="Screen Shot 2017-01-23 at 8.49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124200"/>
            <a:ext cx="5016500" cy="25824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59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Use interaction capabilities to save space when </a:t>
            </a:r>
            <a:r>
              <a:rPr lang="en-US" sz="3600" dirty="0" smtClean="0"/>
              <a:t>appropriate</a:t>
            </a:r>
            <a:endParaRPr lang="en-US" sz="3600" dirty="0"/>
          </a:p>
          <a:p>
            <a:r>
              <a:rPr lang="en-US" sz="3600" dirty="0" smtClean="0"/>
              <a:t>Zoom</a:t>
            </a:r>
          </a:p>
          <a:p>
            <a:r>
              <a:rPr lang="en-US" sz="3600" dirty="0" smtClean="0"/>
              <a:t>Collapsible</a:t>
            </a:r>
          </a:p>
          <a:p>
            <a:r>
              <a:rPr lang="en-US" sz="3600" dirty="0" smtClean="0"/>
              <a:t>Hover over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8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When in doubt, test it! </a:t>
            </a:r>
          </a:p>
        </p:txBody>
      </p:sp>
    </p:spTree>
    <p:extLst>
      <p:ext uri="{BB962C8B-B14F-4D97-AF65-F5344CB8AC3E}">
        <p14:creationId xmlns:p14="http://schemas.microsoft.com/office/powerpoint/2010/main" val="28650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nodes and links that express the parent-to-child relationship.</a:t>
            </a:r>
          </a:p>
          <a:p>
            <a:r>
              <a:rPr lang="en-US" dirty="0"/>
              <a:t>Where each node:</a:t>
            </a:r>
          </a:p>
          <a:p>
            <a:pPr lvl="1"/>
            <a:r>
              <a:rPr lang="en-US" dirty="0"/>
              <a:t>Is uniquely labeled in the tree.</a:t>
            </a:r>
          </a:p>
          <a:p>
            <a:pPr lvl="1"/>
            <a:r>
              <a:rPr lang="en-US" dirty="0"/>
              <a:t>Contains one or more numeric variables with values over time.</a:t>
            </a:r>
          </a:p>
          <a:p>
            <a:pPr lvl="1"/>
            <a:r>
              <a:rPr lang="en-US" dirty="0"/>
              <a:t>Contains one or more categorical attributes that may have more than one value.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55188" y="2060496"/>
            <a:ext cx="2819400" cy="4038600"/>
            <a:chOff x="255188" y="1333500"/>
            <a:chExt cx="2819400" cy="4038600"/>
          </a:xfrm>
        </p:grpSpPr>
        <p:sp>
          <p:nvSpPr>
            <p:cNvPr id="5" name="Rounded Rectangle 4"/>
            <p:cNvSpPr/>
            <p:nvPr/>
          </p:nvSpPr>
          <p:spPr>
            <a:xfrm>
              <a:off x="255188" y="1333500"/>
              <a:ext cx="2819400" cy="4038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78118" y="1358325"/>
              <a:ext cx="10805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Fixed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1000" y="2599372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  <a:endParaRPr lang="en-US" dirty="0"/>
            </a:p>
          </p:txBody>
        </p:sp>
        <p:pic>
          <p:nvPicPr>
            <p:cNvPr id="8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528094"/>
              <a:ext cx="1195388" cy="203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81000" y="33263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County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1000" y="40005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City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723900" y="2968704"/>
              <a:ext cx="0" cy="38409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23900" y="3695700"/>
              <a:ext cx="0" cy="38409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133993" y="2060496"/>
            <a:ext cx="2819400" cy="4038600"/>
            <a:chOff x="3124200" y="1333500"/>
            <a:chExt cx="2819400" cy="4038600"/>
          </a:xfrm>
        </p:grpSpPr>
        <p:sp>
          <p:nvSpPr>
            <p:cNvPr id="14" name="Rounded Rectangle 13"/>
            <p:cNvSpPr/>
            <p:nvPr/>
          </p:nvSpPr>
          <p:spPr>
            <a:xfrm>
              <a:off x="3124200" y="1333500"/>
              <a:ext cx="2819400" cy="4038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33800" y="1334715"/>
              <a:ext cx="16642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Dynamic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90900" y="2599372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Gender</a:t>
              </a:r>
              <a:endParaRPr lang="en-US" dirty="0"/>
            </a:p>
          </p:txBody>
        </p:sp>
        <p:pic>
          <p:nvPicPr>
            <p:cNvPr id="17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900" y="2528094"/>
              <a:ext cx="1195388" cy="203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390900" y="33263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Ethnicity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90899" y="4000500"/>
              <a:ext cx="1175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Age range</a:t>
              </a:r>
              <a:endParaRPr lang="en-US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848100" y="2968704"/>
              <a:ext cx="0" cy="384096"/>
            </a:xfrm>
            <a:prstGeom prst="straightConnector1">
              <a:avLst/>
            </a:prstGeom>
            <a:ln w="28575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854450" y="3681452"/>
              <a:ext cx="0" cy="384096"/>
            </a:xfrm>
            <a:prstGeom prst="straightConnector1">
              <a:avLst/>
            </a:prstGeom>
            <a:ln w="28575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019800" y="2059087"/>
            <a:ext cx="2819400" cy="4040009"/>
            <a:chOff x="6019800" y="1332091"/>
            <a:chExt cx="2819400" cy="4040009"/>
          </a:xfrm>
        </p:grpSpPr>
        <p:sp>
          <p:nvSpPr>
            <p:cNvPr id="23" name="Rounded Rectangle 22"/>
            <p:cNvSpPr/>
            <p:nvPr/>
          </p:nvSpPr>
          <p:spPr>
            <a:xfrm>
              <a:off x="6019800" y="1333500"/>
              <a:ext cx="2819400" cy="4038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34200" y="1332091"/>
              <a:ext cx="12504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1"/>
                  </a:solidFill>
                </a:rPr>
                <a:t>Mixed</a:t>
              </a:r>
              <a:endParaRPr lang="en-US" sz="3200" b="1" dirty="0">
                <a:solidFill>
                  <a:schemeClr val="accent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8400" y="2599372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Gender</a:t>
              </a:r>
              <a:endParaRPr lang="en-US" dirty="0"/>
            </a:p>
          </p:txBody>
        </p:sp>
        <p:pic>
          <p:nvPicPr>
            <p:cNvPr id="26" name="Picture 2" descr="\\VBOXSVR\Desktop\Link to dissertation\presentation\new_images\tre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2528094"/>
              <a:ext cx="1195388" cy="203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248400" y="33263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48400" y="40005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City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6591300" y="3695700"/>
              <a:ext cx="0" cy="38409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591300" y="2968704"/>
              <a:ext cx="0" cy="384096"/>
            </a:xfrm>
            <a:prstGeom prst="straightConnector1">
              <a:avLst/>
            </a:prstGeom>
            <a:ln w="28575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6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trees (II)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219200" y="1828800"/>
            <a:ext cx="2133600" cy="4179332"/>
            <a:chOff x="1219200" y="1828800"/>
            <a:chExt cx="2133600" cy="4179332"/>
          </a:xfrm>
        </p:grpSpPr>
        <p:grpSp>
          <p:nvGrpSpPr>
            <p:cNvPr id="7" name="Group 6"/>
            <p:cNvGrpSpPr/>
            <p:nvPr/>
          </p:nvGrpSpPr>
          <p:grpSpPr>
            <a:xfrm>
              <a:off x="1219200" y="1828800"/>
              <a:ext cx="2133600" cy="3414729"/>
              <a:chOff x="1219200" y="1828800"/>
              <a:chExt cx="2133600" cy="3414729"/>
            </a:xfrm>
          </p:grpSpPr>
          <p:pic>
            <p:nvPicPr>
              <p:cNvPr id="1026" name="Picture 2" descr="Z:\aguerra\documentos\phd\dissertation\presentation\new_images\tree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5400" y="1828800"/>
                <a:ext cx="1943100" cy="3300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219200" y="3886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828800" y="5014929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124200" y="5014929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100277" y="28194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1771290" y="5638800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Only leaves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34000" y="1803105"/>
            <a:ext cx="2839239" cy="4205027"/>
            <a:chOff x="5334000" y="1803105"/>
            <a:chExt cx="2839239" cy="4205027"/>
          </a:xfrm>
        </p:grpSpPr>
        <p:pic>
          <p:nvPicPr>
            <p:cNvPr id="13" name="Picture 2" descr="Z:\aguerra\documentos\phd\dissertation\presentation\new_images\tre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828800"/>
              <a:ext cx="1943100" cy="3300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5486400" y="3886200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096000" y="2819400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705600" y="1803105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391400" y="2819400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096000" y="5014929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315200" y="5029200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34000" y="5638800"/>
              <a:ext cx="2839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Leaves and interior nodes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6723321" y="3886200"/>
              <a:ext cx="228600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40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Representation</a:t>
            </a:r>
            <a:endParaRPr lang="en-US" dirty="0"/>
          </a:p>
        </p:txBody>
      </p:sp>
      <p:pic>
        <p:nvPicPr>
          <p:cNvPr id="4" name="Picture 3" descr="Screen Shot 2017-01-23 at 10.58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55583"/>
            <a:ext cx="5334000" cy="504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6248400"/>
            <a:ext cx="7162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Diagram Source: Schulz, H. J. (2011). </a:t>
            </a:r>
            <a:r>
              <a:rPr lang="en-US" sz="1400" dirty="0" err="1" smtClean="0"/>
              <a:t>Treevisnet</a:t>
            </a:r>
            <a:r>
              <a:rPr lang="en-US" sz="1400" dirty="0"/>
              <a:t>: A tree visualization reference. </a:t>
            </a:r>
            <a:r>
              <a:rPr lang="en-US" sz="1400" i="1" dirty="0"/>
              <a:t>IEEE Computer Graphics and Applications</a:t>
            </a:r>
            <a:r>
              <a:rPr lang="en-US" sz="1400" dirty="0"/>
              <a:t>, </a:t>
            </a:r>
            <a:r>
              <a:rPr lang="en-US" sz="1400" i="1" dirty="0"/>
              <a:t>31</a:t>
            </a:r>
            <a:r>
              <a:rPr lang="en-US" sz="1400" dirty="0"/>
              <a:t>(6), 11-15.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Indented Tree/Tree List</a:t>
            </a:r>
            <a:endParaRPr lang="en-US" dirty="0"/>
          </a:p>
        </p:txBody>
      </p:sp>
      <p:pic>
        <p:nvPicPr>
          <p:cNvPr id="5" name="Picture 4" descr="Screen Shot 2017-01-23 at 6.4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7694069" cy="509375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600" y="6477000"/>
            <a:ext cx="3158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https://bl.ocks.org/mbostock/</a:t>
            </a:r>
            <a:r>
              <a:rPr lang="en-US" sz="1400" dirty="0" smtClean="0">
                <a:hlinkClick r:id="rId4"/>
              </a:rPr>
              <a:t>1093025</a:t>
            </a:r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link tree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04325" y="6334780"/>
            <a:ext cx="291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https://github.com/d3/d3-</a:t>
            </a:r>
            <a:r>
              <a:rPr lang="en-US" sz="1400" dirty="0" smtClean="0">
                <a:hlinkClick r:id="rId3"/>
              </a:rPr>
              <a:t>hierarchy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6" name="Picture 5" descr="Screen Shot 2017-01-23 at 6.53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7848600" cy="43113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86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Node Link</a:t>
            </a:r>
            <a:endParaRPr lang="en-US" dirty="0"/>
          </a:p>
        </p:txBody>
      </p:sp>
      <p:pic>
        <p:nvPicPr>
          <p:cNvPr id="4" name="Picture 3" descr="Screen Shot 2017-01-23 at 6.46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936935" cy="518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04325" y="6334780"/>
            <a:ext cx="3158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https://bl.ocks.org/mbostock/</a:t>
            </a:r>
            <a:r>
              <a:rPr lang="en-US" sz="1400" dirty="0" smtClean="0">
                <a:hlinkClick r:id="rId3"/>
              </a:rPr>
              <a:t>4063550</a:t>
            </a:r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1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773</Words>
  <Application>Microsoft Office PowerPoint</Application>
  <PresentationFormat>On-screen Show (4:3)</PresentationFormat>
  <Paragraphs>129</Paragraphs>
  <Slides>23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Custom Design</vt:lpstr>
      <vt:lpstr>Trees and Hierarchies</vt:lpstr>
      <vt:lpstr>Trees are everywhere</vt:lpstr>
      <vt:lpstr>Definition</vt:lpstr>
      <vt:lpstr>Types of trees</vt:lpstr>
      <vt:lpstr>Types of trees (II)</vt:lpstr>
      <vt:lpstr>Edge Representation</vt:lpstr>
      <vt:lpstr>Indented Tree/Tree List</vt:lpstr>
      <vt:lpstr>Node link tree</vt:lpstr>
      <vt:lpstr>Radial Node Link</vt:lpstr>
      <vt:lpstr>Treemaps</vt:lpstr>
      <vt:lpstr>Scaling Treemaps</vt:lpstr>
      <vt:lpstr>Labels</vt:lpstr>
      <vt:lpstr>Icicle Tree</vt:lpstr>
      <vt:lpstr>Circular Treemap</vt:lpstr>
      <vt:lpstr>Sunburst</vt:lpstr>
      <vt:lpstr>Comparison: Poor</vt:lpstr>
      <vt:lpstr>Comparison: Better</vt:lpstr>
      <vt:lpstr>Design Guidelines</vt:lpstr>
      <vt:lpstr>Selecting a Layout</vt:lpstr>
      <vt:lpstr>Label Visibility</vt:lpstr>
      <vt:lpstr>Interactions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Windows User</cp:lastModifiedBy>
  <cp:revision>116</cp:revision>
  <dcterms:created xsi:type="dcterms:W3CDTF">2016-03-21T14:12:59Z</dcterms:created>
  <dcterms:modified xsi:type="dcterms:W3CDTF">2017-03-17T19:15:25Z</dcterms:modified>
</cp:coreProperties>
</file>